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307" r:id="rId2"/>
    <p:sldId id="316" r:id="rId3"/>
    <p:sldId id="308" r:id="rId4"/>
    <p:sldId id="297" r:id="rId5"/>
    <p:sldId id="298" r:id="rId6"/>
    <p:sldId id="299" r:id="rId7"/>
    <p:sldId id="300" r:id="rId8"/>
    <p:sldId id="301" r:id="rId9"/>
    <p:sldId id="302" r:id="rId10"/>
    <p:sldId id="303" r:id="rId11"/>
    <p:sldId id="304" r:id="rId12"/>
    <p:sldId id="296" r:id="rId13"/>
    <p:sldId id="315" r:id="rId14"/>
    <p:sldId id="287" r:id="rId15"/>
    <p:sldId id="291" r:id="rId16"/>
    <p:sldId id="288" r:id="rId17"/>
    <p:sldId id="289" r:id="rId18"/>
    <p:sldId id="290" r:id="rId19"/>
    <p:sldId id="257" r:id="rId20"/>
    <p:sldId id="258"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1" r:id="rId41"/>
    <p:sldId id="282" r:id="rId42"/>
    <p:sldId id="283" r:id="rId43"/>
    <p:sldId id="284" r:id="rId44"/>
    <p:sldId id="292" r:id="rId45"/>
    <p:sldId id="293" r:id="rId46"/>
    <p:sldId id="294" r:id="rId47"/>
    <p:sldId id="295" r:id="rId48"/>
    <p:sldId id="312" r:id="rId49"/>
    <p:sldId id="309" r:id="rId50"/>
    <p:sldId id="310" r:id="rId51"/>
    <p:sldId id="311" r:id="rId52"/>
    <p:sldId id="313" r:id="rId53"/>
    <p:sldId id="320" r:id="rId54"/>
    <p:sldId id="314" r:id="rId55"/>
    <p:sldId id="319" r:id="rId56"/>
    <p:sldId id="317" r:id="rId57"/>
    <p:sldId id="318"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392" y="60"/>
      </p:cViewPr>
      <p:guideLst>
        <p:guide orient="horz" pos="2160"/>
        <p:guide pos="2880"/>
      </p:guideLst>
    </p:cSldViewPr>
  </p:slideViewPr>
  <p:notesTextViewPr>
    <p:cViewPr>
      <p:scale>
        <a:sx n="1" d="1"/>
        <a:sy n="1" d="1"/>
      </p:scale>
      <p:origin x="0" y="0"/>
    </p:cViewPr>
  </p:notesTextViewPr>
  <p:sorterViewPr>
    <p:cViewPr>
      <p:scale>
        <a:sx n="100" d="100"/>
        <a:sy n="100" d="100"/>
      </p:scale>
      <p:origin x="0" y="5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B3EFF0-7813-464B-9F42-ED460128B419}"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26B44-1078-49B2-AEAB-25C3B3058644}" type="slidenum">
              <a:rPr lang="en-US" smtClean="0"/>
              <a:t>‹#›</a:t>
            </a:fld>
            <a:endParaRPr lang="en-US"/>
          </a:p>
        </p:txBody>
      </p:sp>
    </p:spTree>
    <p:extLst>
      <p:ext uri="{BB962C8B-B14F-4D97-AF65-F5344CB8AC3E}">
        <p14:creationId xmlns:p14="http://schemas.microsoft.com/office/powerpoint/2010/main" val="406128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B3EFF0-7813-464B-9F42-ED460128B419}"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26B44-1078-49B2-AEAB-25C3B3058644}" type="slidenum">
              <a:rPr lang="en-US" smtClean="0"/>
              <a:t>‹#›</a:t>
            </a:fld>
            <a:endParaRPr lang="en-US"/>
          </a:p>
        </p:txBody>
      </p:sp>
    </p:spTree>
    <p:extLst>
      <p:ext uri="{BB962C8B-B14F-4D97-AF65-F5344CB8AC3E}">
        <p14:creationId xmlns:p14="http://schemas.microsoft.com/office/powerpoint/2010/main" val="3260305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B3EFF0-7813-464B-9F42-ED460128B419}"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26B44-1078-49B2-AEAB-25C3B3058644}" type="slidenum">
              <a:rPr lang="en-US" smtClean="0"/>
              <a:t>‹#›</a:t>
            </a:fld>
            <a:endParaRPr lang="en-US"/>
          </a:p>
        </p:txBody>
      </p:sp>
    </p:spTree>
    <p:extLst>
      <p:ext uri="{BB962C8B-B14F-4D97-AF65-F5344CB8AC3E}">
        <p14:creationId xmlns:p14="http://schemas.microsoft.com/office/powerpoint/2010/main" val="306445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B3EFF0-7813-464B-9F42-ED460128B419}"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26B44-1078-49B2-AEAB-25C3B3058644}" type="slidenum">
              <a:rPr lang="en-US" smtClean="0"/>
              <a:t>‹#›</a:t>
            </a:fld>
            <a:endParaRPr lang="en-US"/>
          </a:p>
        </p:txBody>
      </p:sp>
    </p:spTree>
    <p:extLst>
      <p:ext uri="{BB962C8B-B14F-4D97-AF65-F5344CB8AC3E}">
        <p14:creationId xmlns:p14="http://schemas.microsoft.com/office/powerpoint/2010/main" val="4223847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B3EFF0-7813-464B-9F42-ED460128B419}" type="datetimeFigureOut">
              <a:rPr lang="en-US" smtClean="0"/>
              <a:t>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A26B44-1078-49B2-AEAB-25C3B3058644}" type="slidenum">
              <a:rPr lang="en-US" smtClean="0"/>
              <a:t>‹#›</a:t>
            </a:fld>
            <a:endParaRPr lang="en-US"/>
          </a:p>
        </p:txBody>
      </p:sp>
    </p:spTree>
    <p:extLst>
      <p:ext uri="{BB962C8B-B14F-4D97-AF65-F5344CB8AC3E}">
        <p14:creationId xmlns:p14="http://schemas.microsoft.com/office/powerpoint/2010/main" val="62021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B3EFF0-7813-464B-9F42-ED460128B419}" type="datetimeFigureOut">
              <a:rPr lang="en-US" smtClean="0"/>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26B44-1078-49B2-AEAB-25C3B3058644}" type="slidenum">
              <a:rPr lang="en-US" smtClean="0"/>
              <a:t>‹#›</a:t>
            </a:fld>
            <a:endParaRPr lang="en-US"/>
          </a:p>
        </p:txBody>
      </p:sp>
    </p:spTree>
    <p:extLst>
      <p:ext uri="{BB962C8B-B14F-4D97-AF65-F5344CB8AC3E}">
        <p14:creationId xmlns:p14="http://schemas.microsoft.com/office/powerpoint/2010/main" val="3939213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B3EFF0-7813-464B-9F42-ED460128B419}" type="datetimeFigureOut">
              <a:rPr lang="en-US" smtClean="0"/>
              <a:t>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A26B44-1078-49B2-AEAB-25C3B3058644}" type="slidenum">
              <a:rPr lang="en-US" smtClean="0"/>
              <a:t>‹#›</a:t>
            </a:fld>
            <a:endParaRPr lang="en-US"/>
          </a:p>
        </p:txBody>
      </p:sp>
    </p:spTree>
    <p:extLst>
      <p:ext uri="{BB962C8B-B14F-4D97-AF65-F5344CB8AC3E}">
        <p14:creationId xmlns:p14="http://schemas.microsoft.com/office/powerpoint/2010/main" val="656481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B3EFF0-7813-464B-9F42-ED460128B419}" type="datetimeFigureOut">
              <a:rPr lang="en-US" smtClean="0"/>
              <a:t>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A26B44-1078-49B2-AEAB-25C3B3058644}" type="slidenum">
              <a:rPr lang="en-US" smtClean="0"/>
              <a:t>‹#›</a:t>
            </a:fld>
            <a:endParaRPr lang="en-US"/>
          </a:p>
        </p:txBody>
      </p:sp>
    </p:spTree>
    <p:extLst>
      <p:ext uri="{BB962C8B-B14F-4D97-AF65-F5344CB8AC3E}">
        <p14:creationId xmlns:p14="http://schemas.microsoft.com/office/powerpoint/2010/main" val="285202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B3EFF0-7813-464B-9F42-ED460128B419}" type="datetimeFigureOut">
              <a:rPr lang="en-US" smtClean="0"/>
              <a:t>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A26B44-1078-49B2-AEAB-25C3B3058644}" type="slidenum">
              <a:rPr lang="en-US" smtClean="0"/>
              <a:t>‹#›</a:t>
            </a:fld>
            <a:endParaRPr lang="en-US"/>
          </a:p>
        </p:txBody>
      </p:sp>
    </p:spTree>
    <p:extLst>
      <p:ext uri="{BB962C8B-B14F-4D97-AF65-F5344CB8AC3E}">
        <p14:creationId xmlns:p14="http://schemas.microsoft.com/office/powerpoint/2010/main" val="2505709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B3EFF0-7813-464B-9F42-ED460128B419}" type="datetimeFigureOut">
              <a:rPr lang="en-US" smtClean="0"/>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26B44-1078-49B2-AEAB-25C3B3058644}" type="slidenum">
              <a:rPr lang="en-US" smtClean="0"/>
              <a:t>‹#›</a:t>
            </a:fld>
            <a:endParaRPr lang="en-US"/>
          </a:p>
        </p:txBody>
      </p:sp>
    </p:spTree>
    <p:extLst>
      <p:ext uri="{BB962C8B-B14F-4D97-AF65-F5344CB8AC3E}">
        <p14:creationId xmlns:p14="http://schemas.microsoft.com/office/powerpoint/2010/main" val="172144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B3EFF0-7813-464B-9F42-ED460128B419}" type="datetimeFigureOut">
              <a:rPr lang="en-US" smtClean="0"/>
              <a:t>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A26B44-1078-49B2-AEAB-25C3B3058644}" type="slidenum">
              <a:rPr lang="en-US" smtClean="0"/>
              <a:t>‹#›</a:t>
            </a:fld>
            <a:endParaRPr lang="en-US"/>
          </a:p>
        </p:txBody>
      </p:sp>
    </p:spTree>
    <p:extLst>
      <p:ext uri="{BB962C8B-B14F-4D97-AF65-F5344CB8AC3E}">
        <p14:creationId xmlns:p14="http://schemas.microsoft.com/office/powerpoint/2010/main" val="700153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B3EFF0-7813-464B-9F42-ED460128B419}" type="datetimeFigureOut">
              <a:rPr lang="en-US" smtClean="0"/>
              <a:t>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26B44-1078-49B2-AEAB-25C3B3058644}" type="slidenum">
              <a:rPr lang="en-US" smtClean="0"/>
              <a:t>‹#›</a:t>
            </a:fld>
            <a:endParaRPr lang="en-US"/>
          </a:p>
        </p:txBody>
      </p:sp>
    </p:spTree>
    <p:extLst>
      <p:ext uri="{BB962C8B-B14F-4D97-AF65-F5344CB8AC3E}">
        <p14:creationId xmlns:p14="http://schemas.microsoft.com/office/powerpoint/2010/main" val="13621432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style>
          <a:lnRef idx="2">
            <a:schemeClr val="accent2"/>
          </a:lnRef>
          <a:fillRef idx="1">
            <a:schemeClr val="lt1"/>
          </a:fillRef>
          <a:effectRef idx="0">
            <a:schemeClr val="accent2"/>
          </a:effectRef>
          <a:fontRef idx="minor">
            <a:schemeClr val="dk1"/>
          </a:fontRef>
        </p:style>
        <p:txBody>
          <a:bodyPr>
            <a:noAutofit/>
          </a:bodyPr>
          <a:lstStyle/>
          <a:p>
            <a:r>
              <a:rPr lang="en-IN" sz="2800" dirty="0">
                <a:latin typeface="Baskerville Old Face" panose="02020602080505020303" pitchFamily="18" charset="0"/>
              </a:rPr>
              <a:t>NES Ratnam College of Arts, Science and Commerce, Bhandup(west),Mumbai</a:t>
            </a:r>
            <a:br>
              <a:rPr lang="en-IN" sz="2800" dirty="0">
                <a:latin typeface="Baskerville Old Face" panose="02020602080505020303" pitchFamily="18" charset="0"/>
              </a:rPr>
            </a:br>
            <a:r>
              <a:rPr lang="en-IN" sz="2800" dirty="0">
                <a:latin typeface="Baskerville Old Face" panose="02020602080505020303" pitchFamily="18" charset="0"/>
              </a:rPr>
              <a:t>Mantra : The Annual Intercollegiate Fest</a:t>
            </a:r>
            <a:br>
              <a:rPr lang="en-IN" sz="2800" dirty="0">
                <a:latin typeface="Baskerville Old Face" panose="02020602080505020303" pitchFamily="18" charset="0"/>
              </a:rPr>
            </a:br>
            <a:endParaRPr lang="en-IN" sz="2800" dirty="0">
              <a:latin typeface="Baskerville Old Face" panose="02020602080505020303" pitchFamily="18" charset="0"/>
            </a:endParaRPr>
          </a:p>
        </p:txBody>
      </p:sp>
      <p:sp>
        <p:nvSpPr>
          <p:cNvPr id="3" name="Content Placeholder 2"/>
          <p:cNvSpPr>
            <a:spLocks noGrp="1"/>
          </p:cNvSpPr>
          <p:nvPr>
            <p:ph idx="1"/>
          </p:nvPr>
        </p:nvSpPr>
        <p:spPr>
          <a:xfrm>
            <a:off x="457200" y="1752600"/>
            <a:ext cx="8229600" cy="4724400"/>
          </a:xfrm>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en-IN" sz="2800" u="sng" dirty="0" smtClean="0"/>
              <a:t>Background</a:t>
            </a:r>
            <a:r>
              <a:rPr lang="en-IN" sz="2800" u="sng" dirty="0"/>
              <a:t>:</a:t>
            </a:r>
          </a:p>
          <a:p>
            <a:pPr algn="just"/>
            <a:r>
              <a:rPr lang="en-IN" sz="2800" dirty="0"/>
              <a:t>Mantra is one of the most colourful and coveted festivals of Mumbai. Its diversified thematic forms have enchanted the spirit of this great event. This year mantra has decided on a Inclusiveness theme encouraging the differently abled youth towards  positive  rejoicing and eventually creating a world of coexistence. It  introduces new events and more fun and will usher in enthusiasm amongst the participants.</a:t>
            </a:r>
          </a:p>
          <a:p>
            <a:pPr algn="just"/>
            <a:endParaRPr lang="en-IN" sz="2400" dirty="0"/>
          </a:p>
        </p:txBody>
      </p:sp>
    </p:spTree>
    <p:extLst>
      <p:ext uri="{BB962C8B-B14F-4D97-AF65-F5344CB8AC3E}">
        <p14:creationId xmlns:p14="http://schemas.microsoft.com/office/powerpoint/2010/main" val="2845568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533400"/>
            <a:ext cx="8229600" cy="5791200"/>
          </a:xfrm>
        </p:spPr>
      </p:pic>
    </p:spTree>
    <p:extLst>
      <p:ext uri="{BB962C8B-B14F-4D97-AF65-F5344CB8AC3E}">
        <p14:creationId xmlns:p14="http://schemas.microsoft.com/office/powerpoint/2010/main" val="842251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endParaRPr lang="en-IN"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609600"/>
            <a:ext cx="8229600" cy="5867400"/>
          </a:xfrm>
        </p:spPr>
      </p:pic>
    </p:spTree>
    <p:extLst>
      <p:ext uri="{BB962C8B-B14F-4D97-AF65-F5344CB8AC3E}">
        <p14:creationId xmlns:p14="http://schemas.microsoft.com/office/powerpoint/2010/main" val="954437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0" y="685800"/>
            <a:ext cx="9152540" cy="5299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430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rotWithShape="1">
          <a:blip r:embed="rId2"/>
          <a:srcRect l="7547" t="6723" r="7547" b="11639"/>
          <a:stretch/>
        </p:blipFill>
        <p:spPr>
          <a:xfrm>
            <a:off x="457200" y="274638"/>
            <a:ext cx="8305799" cy="6278561"/>
          </a:xfrm>
          <a:prstGeom prst="rect">
            <a:avLst/>
          </a:prstGeom>
        </p:spPr>
      </p:pic>
    </p:spTree>
    <p:extLst>
      <p:ext uri="{BB962C8B-B14F-4D97-AF65-F5344CB8AC3E}">
        <p14:creationId xmlns:p14="http://schemas.microsoft.com/office/powerpoint/2010/main" val="3903829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918328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2995" b="33502"/>
          <a:stretch/>
        </p:blipFill>
        <p:spPr>
          <a:xfrm>
            <a:off x="457200" y="533400"/>
            <a:ext cx="8077200" cy="5943600"/>
          </a:xfrm>
        </p:spPr>
      </p:pic>
    </p:spTree>
    <p:extLst>
      <p:ext uri="{BB962C8B-B14F-4D97-AF65-F5344CB8AC3E}">
        <p14:creationId xmlns:p14="http://schemas.microsoft.com/office/powerpoint/2010/main" val="23970500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27" y="0"/>
            <a:ext cx="9143999" cy="6858000"/>
          </a:xfrm>
        </p:spPr>
      </p:pic>
    </p:spTree>
    <p:extLst>
      <p:ext uri="{BB962C8B-B14F-4D97-AF65-F5344CB8AC3E}">
        <p14:creationId xmlns:p14="http://schemas.microsoft.com/office/powerpoint/2010/main" val="40987458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27" y="0"/>
            <a:ext cx="9143999" cy="6858000"/>
          </a:xfrm>
        </p:spPr>
      </p:pic>
    </p:spTree>
    <p:extLst>
      <p:ext uri="{BB962C8B-B14F-4D97-AF65-F5344CB8AC3E}">
        <p14:creationId xmlns:p14="http://schemas.microsoft.com/office/powerpoint/2010/main" val="1482583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4636"/>
            <a:ext cx="9144000" cy="6832023"/>
          </a:xfrm>
        </p:spPr>
      </p:pic>
    </p:spTree>
    <p:extLst>
      <p:ext uri="{BB962C8B-B14F-4D97-AF65-F5344CB8AC3E}">
        <p14:creationId xmlns:p14="http://schemas.microsoft.com/office/powerpoint/2010/main" val="6729942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143004" y="-609605"/>
            <a:ext cx="6857998" cy="8077203"/>
          </a:xfrm>
        </p:spPr>
      </p:pic>
    </p:spTree>
    <p:extLst>
      <p:ext uri="{BB962C8B-B14F-4D97-AF65-F5344CB8AC3E}">
        <p14:creationId xmlns:p14="http://schemas.microsoft.com/office/powerpoint/2010/main" val="1842275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IN" u="sng" dirty="0"/>
              <a:t>The Makers:</a:t>
            </a:r>
          </a:p>
          <a:p>
            <a:pPr algn="just"/>
            <a:r>
              <a:rPr lang="en-IN" dirty="0"/>
              <a:t>Mantra is highly synergised event has in the past covered themes from Digital India, Space, Peace, Environmental Awareness and many more. Its love for sensitivity towards the society has done marvels</a:t>
            </a:r>
            <a:r>
              <a:rPr lang="en-IN" dirty="0" smtClean="0"/>
              <a:t>. NES </a:t>
            </a:r>
            <a:r>
              <a:rPr lang="en-IN" dirty="0"/>
              <a:t>Ratnam College of Arts, Science and Commerce under whose banner the festival is initiated is adjudged the Best College of Mumbai in the central suburbs.</a:t>
            </a:r>
          </a:p>
          <a:p>
            <a:endParaRPr lang="en-IN" dirty="0"/>
          </a:p>
        </p:txBody>
      </p:sp>
    </p:spTree>
    <p:extLst>
      <p:ext uri="{BB962C8B-B14F-4D97-AF65-F5344CB8AC3E}">
        <p14:creationId xmlns:p14="http://schemas.microsoft.com/office/powerpoint/2010/main" val="2973337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028702" y="-419105"/>
            <a:ext cx="6857997" cy="7696201"/>
          </a:xfrm>
        </p:spPr>
      </p:pic>
    </p:spTree>
    <p:extLst>
      <p:ext uri="{BB962C8B-B14F-4D97-AF65-F5344CB8AC3E}">
        <p14:creationId xmlns:p14="http://schemas.microsoft.com/office/powerpoint/2010/main" val="1592287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572872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6762610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6" y="0"/>
            <a:ext cx="9143999" cy="6858000"/>
          </a:xfrm>
        </p:spPr>
      </p:pic>
    </p:spTree>
    <p:extLst>
      <p:ext uri="{BB962C8B-B14F-4D97-AF65-F5344CB8AC3E}">
        <p14:creationId xmlns:p14="http://schemas.microsoft.com/office/powerpoint/2010/main" val="4766022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333499" y="-571505"/>
            <a:ext cx="6858001" cy="8001003"/>
          </a:xfrm>
        </p:spPr>
      </p:pic>
    </p:spTree>
    <p:extLst>
      <p:ext uri="{BB962C8B-B14F-4D97-AF65-F5344CB8AC3E}">
        <p14:creationId xmlns:p14="http://schemas.microsoft.com/office/powerpoint/2010/main" val="41804312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6" y="0"/>
            <a:ext cx="9137073" cy="6858000"/>
          </a:xfrm>
        </p:spPr>
      </p:pic>
    </p:spTree>
    <p:extLst>
      <p:ext uri="{BB962C8B-B14F-4D97-AF65-F5344CB8AC3E}">
        <p14:creationId xmlns:p14="http://schemas.microsoft.com/office/powerpoint/2010/main" val="38598654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333499" y="-419105"/>
            <a:ext cx="6858001" cy="7696203"/>
          </a:xfrm>
        </p:spPr>
      </p:pic>
    </p:spTree>
    <p:extLst>
      <p:ext uri="{BB962C8B-B14F-4D97-AF65-F5344CB8AC3E}">
        <p14:creationId xmlns:p14="http://schemas.microsoft.com/office/powerpoint/2010/main" val="4110486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927"/>
            <a:ext cx="9133609" cy="6851073"/>
          </a:xfrm>
        </p:spPr>
      </p:pic>
    </p:spTree>
    <p:extLst>
      <p:ext uri="{BB962C8B-B14F-4D97-AF65-F5344CB8AC3E}">
        <p14:creationId xmlns:p14="http://schemas.microsoft.com/office/powerpoint/2010/main" val="13007949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333499" y="-571504"/>
            <a:ext cx="6858001" cy="8001000"/>
          </a:xfrm>
        </p:spPr>
      </p:pic>
    </p:spTree>
    <p:extLst>
      <p:ext uri="{BB962C8B-B14F-4D97-AF65-F5344CB8AC3E}">
        <p14:creationId xmlns:p14="http://schemas.microsoft.com/office/powerpoint/2010/main" val="18740562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295400" y="-533405"/>
            <a:ext cx="6858001" cy="7924801"/>
          </a:xfrm>
        </p:spPr>
      </p:pic>
    </p:spTree>
    <p:extLst>
      <p:ext uri="{BB962C8B-B14F-4D97-AF65-F5344CB8AC3E}">
        <p14:creationId xmlns:p14="http://schemas.microsoft.com/office/powerpoint/2010/main" val="416792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IN" u="sng" dirty="0"/>
              <a:t>The Events:</a:t>
            </a:r>
          </a:p>
          <a:p>
            <a:pPr algn="just"/>
            <a:r>
              <a:rPr lang="en-IN" dirty="0"/>
              <a:t>Mantra provides a platform to the students of colleges  across Mumbai &amp; Thane Districts to showcase the talents in the fields of literary art, performing arts, fine arts and Movie making. It is unique for its huge popularity amongst students from all walks of life. In the year 2014-15,it created a new history  with  the conduct of  Miss India Campus Princess auditions.</a:t>
            </a:r>
          </a:p>
          <a:p>
            <a:endParaRPr lang="en-IN" dirty="0"/>
          </a:p>
        </p:txBody>
      </p:sp>
    </p:spTree>
    <p:extLst>
      <p:ext uri="{BB962C8B-B14F-4D97-AF65-F5344CB8AC3E}">
        <p14:creationId xmlns:p14="http://schemas.microsoft.com/office/powerpoint/2010/main" val="3824163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8511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952500" y="-190504"/>
            <a:ext cx="6858001" cy="7239001"/>
          </a:xfrm>
        </p:spPr>
      </p:pic>
    </p:spTree>
    <p:extLst>
      <p:ext uri="{BB962C8B-B14F-4D97-AF65-F5344CB8AC3E}">
        <p14:creationId xmlns:p14="http://schemas.microsoft.com/office/powerpoint/2010/main" val="14581570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181099" y="-571505"/>
            <a:ext cx="6858001" cy="8001003"/>
          </a:xfrm>
        </p:spPr>
      </p:pic>
    </p:spTree>
    <p:extLst>
      <p:ext uri="{BB962C8B-B14F-4D97-AF65-F5344CB8AC3E}">
        <p14:creationId xmlns:p14="http://schemas.microsoft.com/office/powerpoint/2010/main" val="25930486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3999" cy="6858000"/>
          </a:xfrm>
        </p:spPr>
      </p:pic>
    </p:spTree>
    <p:extLst>
      <p:ext uri="{BB962C8B-B14F-4D97-AF65-F5344CB8AC3E}">
        <p14:creationId xmlns:p14="http://schemas.microsoft.com/office/powerpoint/2010/main" val="16239176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333500" y="-571504"/>
            <a:ext cx="6858001" cy="8001001"/>
          </a:xfrm>
        </p:spPr>
      </p:pic>
    </p:spTree>
    <p:extLst>
      <p:ext uri="{BB962C8B-B14F-4D97-AF65-F5344CB8AC3E}">
        <p14:creationId xmlns:p14="http://schemas.microsoft.com/office/powerpoint/2010/main" val="6437612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285009" y="-446811"/>
            <a:ext cx="6878783" cy="7772401"/>
          </a:xfrm>
        </p:spPr>
      </p:pic>
    </p:spTree>
    <p:extLst>
      <p:ext uri="{BB962C8B-B14F-4D97-AF65-F5344CB8AC3E}">
        <p14:creationId xmlns:p14="http://schemas.microsoft.com/office/powerpoint/2010/main" val="30891064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08" y="0"/>
            <a:ext cx="9116291" cy="6858000"/>
          </a:xfrm>
        </p:spPr>
      </p:pic>
    </p:spTree>
    <p:extLst>
      <p:ext uri="{BB962C8B-B14F-4D97-AF65-F5344CB8AC3E}">
        <p14:creationId xmlns:p14="http://schemas.microsoft.com/office/powerpoint/2010/main" val="33437764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3999" cy="6858000"/>
          </a:xfrm>
        </p:spPr>
      </p:pic>
    </p:spTree>
    <p:extLst>
      <p:ext uri="{BB962C8B-B14F-4D97-AF65-F5344CB8AC3E}">
        <p14:creationId xmlns:p14="http://schemas.microsoft.com/office/powerpoint/2010/main" val="9704838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323109" y="-353295"/>
            <a:ext cx="6878783" cy="7543801"/>
          </a:xfrm>
        </p:spPr>
      </p:pic>
    </p:spTree>
    <p:extLst>
      <p:ext uri="{BB962C8B-B14F-4D97-AF65-F5344CB8AC3E}">
        <p14:creationId xmlns:p14="http://schemas.microsoft.com/office/powerpoint/2010/main" val="27171011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146463" y="-529937"/>
            <a:ext cx="6851074" cy="7924800"/>
          </a:xfrm>
        </p:spPr>
      </p:pic>
    </p:spTree>
    <p:extLst>
      <p:ext uri="{BB962C8B-B14F-4D97-AF65-F5344CB8AC3E}">
        <p14:creationId xmlns:p14="http://schemas.microsoft.com/office/powerpoint/2010/main" val="1532215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417638"/>
            <a:ext cx="8229600" cy="4983162"/>
          </a:xfrm>
        </p:spPr>
      </p:pic>
    </p:spTree>
    <p:extLst>
      <p:ext uri="{BB962C8B-B14F-4D97-AF65-F5344CB8AC3E}">
        <p14:creationId xmlns:p14="http://schemas.microsoft.com/office/powerpoint/2010/main" val="953821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295400" y="-228604"/>
            <a:ext cx="6858001" cy="7315201"/>
          </a:xfrm>
        </p:spPr>
      </p:pic>
    </p:spTree>
    <p:extLst>
      <p:ext uri="{BB962C8B-B14F-4D97-AF65-F5344CB8AC3E}">
        <p14:creationId xmlns:p14="http://schemas.microsoft.com/office/powerpoint/2010/main" val="36281160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246909" y="-408713"/>
            <a:ext cx="6878783" cy="7696201"/>
          </a:xfrm>
        </p:spPr>
      </p:pic>
    </p:spTree>
    <p:extLst>
      <p:ext uri="{BB962C8B-B14F-4D97-AF65-F5344CB8AC3E}">
        <p14:creationId xmlns:p14="http://schemas.microsoft.com/office/powerpoint/2010/main" val="11255320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219200" y="-381003"/>
            <a:ext cx="6858001" cy="7620001"/>
          </a:xfrm>
        </p:spPr>
      </p:pic>
    </p:spTree>
    <p:extLst>
      <p:ext uri="{BB962C8B-B14F-4D97-AF65-F5344CB8AC3E}">
        <p14:creationId xmlns:p14="http://schemas.microsoft.com/office/powerpoint/2010/main" val="36575451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1167247" y="-356757"/>
            <a:ext cx="6885710" cy="7543800"/>
          </a:xfrm>
        </p:spPr>
      </p:pic>
    </p:spTree>
    <p:extLst>
      <p:ext uri="{BB962C8B-B14F-4D97-AF65-F5344CB8AC3E}">
        <p14:creationId xmlns:p14="http://schemas.microsoft.com/office/powerpoint/2010/main" val="39892519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5" y="13855"/>
            <a:ext cx="9187102" cy="6844145"/>
          </a:xfrm>
        </p:spPr>
      </p:pic>
    </p:spTree>
    <p:extLst>
      <p:ext uri="{BB962C8B-B14F-4D97-AF65-F5344CB8AC3E}">
        <p14:creationId xmlns:p14="http://schemas.microsoft.com/office/powerpoint/2010/main" val="19882667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7372882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0782"/>
            <a:ext cx="9113212" cy="6878782"/>
          </a:xfrm>
        </p:spPr>
      </p:pic>
    </p:spTree>
    <p:extLst>
      <p:ext uri="{BB962C8B-B14F-4D97-AF65-F5344CB8AC3E}">
        <p14:creationId xmlns:p14="http://schemas.microsoft.com/office/powerpoint/2010/main" val="36589102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4636"/>
            <a:ext cx="9150158" cy="6823364"/>
          </a:xfrm>
        </p:spPr>
      </p:pic>
    </p:spTree>
    <p:extLst>
      <p:ext uri="{BB962C8B-B14F-4D97-AF65-F5344CB8AC3E}">
        <p14:creationId xmlns:p14="http://schemas.microsoft.com/office/powerpoint/2010/main" val="22204555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en-IN" sz="6600" dirty="0">
                <a:latin typeface="Andalus" panose="02020603050405020304" pitchFamily="18" charset="-78"/>
                <a:cs typeface="Andalus" panose="02020603050405020304" pitchFamily="18" charset="-78"/>
              </a:rPr>
              <a:t>AN OVERVIEW OF MANTRA –VERSION 16.01 HELD ON 11TH AND 12TH OF DECEMBER 2015</a:t>
            </a:r>
          </a:p>
          <a:p>
            <a:pPr algn="ctr"/>
            <a:endParaRPr lang="en-IN" sz="6600" dirty="0"/>
          </a:p>
          <a:p>
            <a:pPr algn="ctr"/>
            <a:endParaRPr lang="en-IN" sz="6600" dirty="0"/>
          </a:p>
        </p:txBody>
      </p:sp>
    </p:spTree>
    <p:extLst>
      <p:ext uri="{BB962C8B-B14F-4D97-AF65-F5344CB8AC3E}">
        <p14:creationId xmlns:p14="http://schemas.microsoft.com/office/powerpoint/2010/main" val="4144006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style>
          <a:lnRef idx="2">
            <a:schemeClr val="accent2"/>
          </a:lnRef>
          <a:fillRef idx="1">
            <a:schemeClr val="lt1"/>
          </a:fillRef>
          <a:effectRef idx="0">
            <a:schemeClr val="accent2"/>
          </a:effectRef>
          <a:fontRef idx="minor">
            <a:schemeClr val="dk1"/>
          </a:fontRef>
        </p:style>
        <p:txBody>
          <a:bodyPr>
            <a:normAutofit fontScale="55000" lnSpcReduction="20000"/>
          </a:bodyPr>
          <a:lstStyle/>
          <a:p>
            <a:pPr algn="just"/>
            <a:r>
              <a:rPr lang="en-IN" sz="3600" dirty="0" smtClean="0"/>
              <a:t>N.E.S  </a:t>
            </a:r>
            <a:r>
              <a:rPr lang="en-IN" sz="3600" dirty="0"/>
              <a:t>Ratnam College of Arts, Science and Commerce, Bhandup (west) had  organized its two days Annual Intercollegiate Festival  MANTRA 16.01  on the 11th  and 12th of December 2015 in the colleges premises  and the auditorium. The theme of DIGITAL  INDIA   prominently marked the festivities, right from the decoration to the conduct of the events. Flex Boards and 4D laptops with apps all over the place gave a festive and rejuvenated look to the entire festival.</a:t>
            </a:r>
          </a:p>
          <a:p>
            <a:pPr algn="just"/>
            <a:r>
              <a:rPr lang="en-IN" sz="3600" dirty="0"/>
              <a:t>On the first day, Friday 11th December, there was a short inaugural programme with Dr </a:t>
            </a:r>
            <a:r>
              <a:rPr lang="en-IN" sz="3600" dirty="0" err="1"/>
              <a:t>Manali</a:t>
            </a:r>
            <a:r>
              <a:rPr lang="en-IN" sz="3600" dirty="0"/>
              <a:t> </a:t>
            </a:r>
            <a:r>
              <a:rPr lang="en-IN" sz="3600" dirty="0" err="1"/>
              <a:t>Londhe</a:t>
            </a:r>
            <a:r>
              <a:rPr lang="en-IN" sz="3600" dirty="0"/>
              <a:t>, Director, Department of Students Welfare ,University of Mumbai invited  as the chief Guest of the two day festival. Founder President, NES and SVB  Group of Institutions, Dr R. Varadarajan  was the President of the function. There was   a short movie telecast  to mark the inauguration and eminent judges from the film world and the  field of Dance Ms </a:t>
            </a:r>
            <a:r>
              <a:rPr lang="en-IN" sz="3600" dirty="0" err="1"/>
              <a:t>Geeta</a:t>
            </a:r>
            <a:r>
              <a:rPr lang="en-IN" sz="3600" dirty="0"/>
              <a:t> Khanna , Mr </a:t>
            </a:r>
            <a:r>
              <a:rPr lang="en-IN" sz="3600" dirty="0" err="1"/>
              <a:t>Hemant</a:t>
            </a:r>
            <a:r>
              <a:rPr lang="en-IN" sz="3600" dirty="0"/>
              <a:t> Raney form the </a:t>
            </a:r>
            <a:r>
              <a:rPr lang="en-IN" sz="3600" dirty="0" err="1"/>
              <a:t>Shamak</a:t>
            </a:r>
            <a:r>
              <a:rPr lang="en-IN" sz="3600" dirty="0"/>
              <a:t> </a:t>
            </a:r>
            <a:r>
              <a:rPr lang="en-IN" sz="3600" dirty="0" err="1"/>
              <a:t>Dhavar’s</a:t>
            </a:r>
            <a:r>
              <a:rPr lang="en-IN" sz="3600" dirty="0"/>
              <a:t> institute ,were present during the inauguration.</a:t>
            </a:r>
          </a:p>
          <a:p>
            <a:pPr algn="just"/>
            <a:r>
              <a:rPr lang="en-IN" sz="3600" dirty="0"/>
              <a:t>While the events were divided into categories of Performing Arts, Fine Arts, Online games and Literary Arts, the students from more than 50 colleges participated in the events organized in different venues. There was a huge response witnessed in the category of Games, both ,the Ring Football and the other online </a:t>
            </a:r>
            <a:r>
              <a:rPr lang="en-IN" sz="3600" dirty="0" err="1"/>
              <a:t>playzones</a:t>
            </a:r>
            <a:r>
              <a:rPr lang="en-IN" sz="3600" dirty="0"/>
              <a:t>. While there were students participating in the newly introduced  </a:t>
            </a:r>
            <a:r>
              <a:rPr lang="en-IN" sz="3600" dirty="0" err="1"/>
              <a:t>Selfie</a:t>
            </a:r>
            <a:r>
              <a:rPr lang="en-IN" sz="3600" dirty="0"/>
              <a:t> and the </a:t>
            </a:r>
            <a:r>
              <a:rPr lang="en-IN" sz="3600" dirty="0" err="1"/>
              <a:t>Dubmash</a:t>
            </a:r>
            <a:r>
              <a:rPr lang="en-IN" sz="3600" dirty="0"/>
              <a:t>  events, there were many who participated in  Sell it with mantra.com which was  voted to be the most popular event</a:t>
            </a:r>
            <a:r>
              <a:rPr lang="en-IN" sz="3600" dirty="0" smtClean="0"/>
              <a:t>.</a:t>
            </a:r>
            <a:endParaRPr lang="en-IN" sz="3600" dirty="0"/>
          </a:p>
        </p:txBody>
      </p:sp>
    </p:spTree>
    <p:extLst>
      <p:ext uri="{BB962C8B-B14F-4D97-AF65-F5344CB8AC3E}">
        <p14:creationId xmlns:p14="http://schemas.microsoft.com/office/powerpoint/2010/main" val="380909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457200"/>
            <a:ext cx="8305800" cy="6019800"/>
          </a:xfrm>
        </p:spPr>
      </p:pic>
    </p:spTree>
    <p:extLst>
      <p:ext uri="{BB962C8B-B14F-4D97-AF65-F5344CB8AC3E}">
        <p14:creationId xmlns:p14="http://schemas.microsoft.com/office/powerpoint/2010/main" val="3783107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style>
          <a:lnRef idx="2">
            <a:schemeClr val="accent2"/>
          </a:lnRef>
          <a:fillRef idx="1">
            <a:schemeClr val="lt1"/>
          </a:fillRef>
          <a:effectRef idx="0">
            <a:schemeClr val="accent2"/>
          </a:effectRef>
          <a:fontRef idx="minor">
            <a:schemeClr val="dk1"/>
          </a:fontRef>
        </p:style>
        <p:txBody>
          <a:bodyPr>
            <a:noAutofit/>
          </a:bodyPr>
          <a:lstStyle/>
          <a:p>
            <a:pPr algn="just"/>
            <a:r>
              <a:rPr lang="en-IN" sz="1800" dirty="0"/>
              <a:t>The Dance events right from Solo, Duet, Western Fusion and Folk Dances mesmerized the audience with their strong performances, there were other competitions such as Canvas Painting and </a:t>
            </a:r>
            <a:r>
              <a:rPr lang="en-IN" sz="1800" dirty="0" err="1"/>
              <a:t>Mehendi</a:t>
            </a:r>
            <a:r>
              <a:rPr lang="en-IN" sz="1800" dirty="0"/>
              <a:t> organized with many students from different colleges displaying their skills in fine arts. The much awaited Workshop on Theatre was conducted by upcoming film producers Mr Azad Singh and Mr </a:t>
            </a:r>
            <a:r>
              <a:rPr lang="en-IN" sz="1800" dirty="0" err="1"/>
              <a:t>Devroop</a:t>
            </a:r>
            <a:r>
              <a:rPr lang="en-IN" sz="1800" dirty="0"/>
              <a:t> Sharma who could enhance the taste for theatre in  the audience  and the response was profound. The most coveted event was the Fashion show with Ms </a:t>
            </a:r>
            <a:r>
              <a:rPr lang="en-IN" sz="1800" dirty="0" err="1"/>
              <a:t>Sushruti</a:t>
            </a:r>
            <a:r>
              <a:rPr lang="en-IN" sz="1800" dirty="0"/>
              <a:t> Krishna, Finalist of Miss India Campus Princess,2015 as the judge for the event. The themes of the fashion show were based on fairy tales and showcased talents in the art of fashion.</a:t>
            </a:r>
          </a:p>
          <a:p>
            <a:pPr algn="just"/>
            <a:r>
              <a:rPr lang="en-IN" sz="1800" dirty="0"/>
              <a:t>The second day of the Festival began with a short introduction of the judges for the singing events held in both the venues in the categories of light solo singing, Duet Singing, Ghazal and Classical singing. Mr </a:t>
            </a:r>
            <a:r>
              <a:rPr lang="en-IN" sz="1800" dirty="0" err="1"/>
              <a:t>Anand</a:t>
            </a:r>
            <a:r>
              <a:rPr lang="en-IN" sz="1800" dirty="0"/>
              <a:t> Menon, Mr Harsh Vyas, Mr  A. K </a:t>
            </a:r>
            <a:r>
              <a:rPr lang="en-IN" sz="1800" dirty="0" err="1"/>
              <a:t>Malsure</a:t>
            </a:r>
            <a:r>
              <a:rPr lang="en-IN" sz="1800" dirty="0"/>
              <a:t> and Mrs </a:t>
            </a:r>
            <a:r>
              <a:rPr lang="en-IN" sz="1800" dirty="0" err="1"/>
              <a:t>Madhumita</a:t>
            </a:r>
            <a:r>
              <a:rPr lang="en-IN" sz="1800" dirty="0"/>
              <a:t> Bhattacharya  were the distinguished personalities from the field of music ,present during the occasion. At the same time the competitions in the category of fine arts were  going on in the college premises viz. Tattoo Making , Master Chef  and Photography where the judges were  beauticians and </a:t>
            </a:r>
            <a:r>
              <a:rPr lang="en-IN" sz="1800" dirty="0" err="1"/>
              <a:t>mehendi</a:t>
            </a:r>
            <a:r>
              <a:rPr lang="en-IN" sz="1800" dirty="0"/>
              <a:t> artists. Eminent </a:t>
            </a:r>
            <a:r>
              <a:rPr lang="en-IN" sz="1800" dirty="0" err="1"/>
              <a:t>Tatoo</a:t>
            </a:r>
            <a:r>
              <a:rPr lang="en-IN" sz="1800" dirty="0"/>
              <a:t> maker from </a:t>
            </a:r>
            <a:r>
              <a:rPr lang="en-IN" sz="1800" dirty="0" err="1"/>
              <a:t>Inksanity</a:t>
            </a:r>
            <a:r>
              <a:rPr lang="en-IN" sz="1800" dirty="0"/>
              <a:t>, Mr </a:t>
            </a:r>
            <a:r>
              <a:rPr lang="en-IN" sz="1800" dirty="0" err="1"/>
              <a:t>Sebastain</a:t>
            </a:r>
            <a:r>
              <a:rPr lang="en-IN" sz="1800" dirty="0"/>
              <a:t> D’Souza was the judge during the event.</a:t>
            </a:r>
          </a:p>
          <a:p>
            <a:endParaRPr lang="en-IN" sz="2000" dirty="0"/>
          </a:p>
        </p:txBody>
      </p:sp>
    </p:spTree>
    <p:extLst>
      <p:ext uri="{BB962C8B-B14F-4D97-AF65-F5344CB8AC3E}">
        <p14:creationId xmlns:p14="http://schemas.microsoft.com/office/powerpoint/2010/main" val="1432854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r>
              <a:rPr lang="en-IN" dirty="0"/>
              <a:t>The newly launched event of Mr and Ms Mantra created a new wave for personality   development amongst the youth from various participating colleges thus making it the  most popular event of the two day festival. While the judges were Mr Bennett Nathan, Coordinator and Marketing Officer, Miss India Organization  and Ms </a:t>
            </a:r>
            <a:r>
              <a:rPr lang="en-IN" dirty="0" err="1"/>
              <a:t>Ms</a:t>
            </a:r>
            <a:r>
              <a:rPr lang="en-IN" dirty="0"/>
              <a:t> </a:t>
            </a:r>
            <a:r>
              <a:rPr lang="en-IN" dirty="0" err="1"/>
              <a:t>Sushruti</a:t>
            </a:r>
            <a:r>
              <a:rPr lang="en-IN" dirty="0"/>
              <a:t> </a:t>
            </a:r>
            <a:r>
              <a:rPr lang="en-IN" dirty="0" err="1"/>
              <a:t>Krishna,Finalist</a:t>
            </a:r>
            <a:r>
              <a:rPr lang="en-IN" dirty="0"/>
              <a:t> of Miss India Campus Princess,2015, there was a much desired environment of congeniality which marked the beginning of a new era in the  conduct of MANTRA. </a:t>
            </a:r>
          </a:p>
          <a:p>
            <a:r>
              <a:rPr lang="en-IN" dirty="0"/>
              <a:t>Our most valued support came from our sponsors who were, AIRCEL, Bank of Maharashtra, Grace Music Academy, </a:t>
            </a:r>
            <a:r>
              <a:rPr lang="en-IN" dirty="0" err="1"/>
              <a:t>Shivam</a:t>
            </a:r>
            <a:r>
              <a:rPr lang="en-IN" dirty="0"/>
              <a:t> Sports, Fly </a:t>
            </a:r>
            <a:r>
              <a:rPr lang="en-IN" dirty="0" err="1"/>
              <a:t>High,Ketan</a:t>
            </a:r>
            <a:r>
              <a:rPr lang="en-IN" dirty="0"/>
              <a:t> Foods, Godrej and NESTLE</a:t>
            </a:r>
          </a:p>
          <a:p>
            <a:endParaRPr lang="en-IN" dirty="0"/>
          </a:p>
          <a:p>
            <a:endParaRPr lang="en-IN" dirty="0"/>
          </a:p>
          <a:p>
            <a:endParaRPr lang="en-IN" dirty="0"/>
          </a:p>
        </p:txBody>
      </p:sp>
    </p:spTree>
    <p:extLst>
      <p:ext uri="{BB962C8B-B14F-4D97-AF65-F5344CB8AC3E}">
        <p14:creationId xmlns:p14="http://schemas.microsoft.com/office/powerpoint/2010/main" val="1858856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IN" dirty="0" smtClean="0"/>
              <a:t>             </a:t>
            </a:r>
            <a:r>
              <a:rPr lang="en-IN" b="1" dirty="0" smtClean="0"/>
              <a:t>AN </a:t>
            </a:r>
            <a:r>
              <a:rPr lang="en-IN" b="1" dirty="0"/>
              <a:t>OVERVIEW OF MANTRA 2013-14   </a:t>
            </a:r>
          </a:p>
          <a:p>
            <a:pPr algn="just"/>
            <a:r>
              <a:rPr lang="en-IN" sz="3600" dirty="0"/>
              <a:t>As the  curtains draw for the 14th Mega Annual Intercollegiate fest of NES Ratnam college of Arts, Science and Commerce,  MANTRA 2013-14, we at Ratnam remember the long journey of Mantra which was hosted for the 1st time in  2000 with just 6 events and 15 colleges participating</a:t>
            </a:r>
            <a:r>
              <a:rPr lang="en-IN" sz="3600" dirty="0" smtClean="0"/>
              <a:t>.</a:t>
            </a:r>
            <a:endParaRPr lang="en-IN" sz="3600" dirty="0"/>
          </a:p>
        </p:txBody>
      </p:sp>
    </p:spTree>
    <p:extLst>
      <p:ext uri="{BB962C8B-B14F-4D97-AF65-F5344CB8AC3E}">
        <p14:creationId xmlns:p14="http://schemas.microsoft.com/office/powerpoint/2010/main" val="2987171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style>
          <a:lnRef idx="2">
            <a:schemeClr val="accent1"/>
          </a:lnRef>
          <a:fillRef idx="1">
            <a:schemeClr val="lt1"/>
          </a:fillRef>
          <a:effectRef idx="0">
            <a:schemeClr val="accent1"/>
          </a:effectRef>
          <a:fontRef idx="minor">
            <a:schemeClr val="dk1"/>
          </a:fontRef>
        </p:style>
        <p:txBody>
          <a:bodyPr>
            <a:normAutofit lnSpcReduction="10000"/>
          </a:bodyPr>
          <a:lstStyle/>
          <a:p>
            <a:r>
              <a:rPr lang="en-IN" dirty="0"/>
              <a:t>Mantra 2013-14 was inaugurated on the 6th of December by </a:t>
            </a:r>
            <a:r>
              <a:rPr lang="en-IN" dirty="0" err="1"/>
              <a:t>Dr.</a:t>
            </a:r>
            <a:r>
              <a:rPr lang="en-IN" dirty="0"/>
              <a:t> Varadarajan, President NES and SVB Group of Institutions in the presence of </a:t>
            </a:r>
            <a:r>
              <a:rPr lang="en-IN" dirty="0" err="1"/>
              <a:t>Mrs.</a:t>
            </a:r>
            <a:r>
              <a:rPr lang="en-IN" dirty="0"/>
              <a:t> </a:t>
            </a:r>
            <a:r>
              <a:rPr lang="en-IN" dirty="0" err="1"/>
              <a:t>Sugandha</a:t>
            </a:r>
            <a:r>
              <a:rPr lang="en-IN" dirty="0"/>
              <a:t>   </a:t>
            </a:r>
            <a:r>
              <a:rPr lang="en-IN" dirty="0" err="1"/>
              <a:t>Indulkar</a:t>
            </a:r>
            <a:r>
              <a:rPr lang="en-IN" dirty="0"/>
              <a:t>, Chief Editor, Times Of India, NIE Principal </a:t>
            </a:r>
            <a:r>
              <a:rPr lang="en-IN" dirty="0" err="1"/>
              <a:t>Mrs.</a:t>
            </a:r>
            <a:r>
              <a:rPr lang="en-IN" dirty="0"/>
              <a:t> </a:t>
            </a:r>
            <a:r>
              <a:rPr lang="en-IN" dirty="0" err="1"/>
              <a:t>Rina</a:t>
            </a:r>
            <a:r>
              <a:rPr lang="en-IN" dirty="0"/>
              <a:t> </a:t>
            </a:r>
            <a:r>
              <a:rPr lang="en-IN" dirty="0" err="1"/>
              <a:t>Saha</a:t>
            </a:r>
            <a:r>
              <a:rPr lang="en-IN" dirty="0"/>
              <a:t> ,  Vice Principal </a:t>
            </a:r>
            <a:r>
              <a:rPr lang="en-IN" dirty="0" err="1"/>
              <a:t>Dr.</a:t>
            </a:r>
            <a:r>
              <a:rPr lang="en-IN" dirty="0"/>
              <a:t> </a:t>
            </a:r>
            <a:r>
              <a:rPr lang="en-IN" dirty="0" err="1"/>
              <a:t>Neelam</a:t>
            </a:r>
            <a:r>
              <a:rPr lang="en-IN" dirty="0"/>
              <a:t> </a:t>
            </a:r>
            <a:r>
              <a:rPr lang="en-IN" dirty="0" err="1"/>
              <a:t>Durani</a:t>
            </a:r>
            <a:r>
              <a:rPr lang="en-IN" dirty="0"/>
              <a:t> and Convenor Cultural  Forum ,Dr </a:t>
            </a:r>
            <a:r>
              <a:rPr lang="en-IN" dirty="0" err="1"/>
              <a:t>Medha</a:t>
            </a:r>
            <a:r>
              <a:rPr lang="en-IN" dirty="0"/>
              <a:t> </a:t>
            </a:r>
            <a:r>
              <a:rPr lang="en-IN" dirty="0" err="1"/>
              <a:t>Sundarajan</a:t>
            </a:r>
            <a:r>
              <a:rPr lang="en-IN" dirty="0"/>
              <a:t>.</a:t>
            </a:r>
          </a:p>
          <a:p>
            <a:r>
              <a:rPr lang="en-IN" dirty="0"/>
              <a:t>The Mantra mascot ‘COOL GURU/BABA’ performing a </a:t>
            </a:r>
            <a:r>
              <a:rPr lang="en-IN" dirty="0" err="1"/>
              <a:t>havan</a:t>
            </a:r>
            <a:r>
              <a:rPr lang="en-IN" dirty="0"/>
              <a:t> and a mechanised white dove fluttering on the stage symbolized the theme of Mantra  for the  year –PEACE</a:t>
            </a:r>
          </a:p>
          <a:p>
            <a:endParaRPr lang="en-IN" dirty="0"/>
          </a:p>
        </p:txBody>
      </p:sp>
    </p:spTree>
    <p:extLst>
      <p:ext uri="{BB962C8B-B14F-4D97-AF65-F5344CB8AC3E}">
        <p14:creationId xmlns:p14="http://schemas.microsoft.com/office/powerpoint/2010/main" val="33320055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style>
          <a:lnRef idx="2">
            <a:schemeClr val="accent1"/>
          </a:lnRef>
          <a:fillRef idx="1">
            <a:schemeClr val="lt1"/>
          </a:fillRef>
          <a:effectRef idx="0">
            <a:schemeClr val="accent1"/>
          </a:effectRef>
          <a:fontRef idx="minor">
            <a:schemeClr val="dk1"/>
          </a:fontRef>
        </p:style>
        <p:txBody>
          <a:bodyPr>
            <a:normAutofit fontScale="85000" lnSpcReduction="10000"/>
          </a:bodyPr>
          <a:lstStyle/>
          <a:p>
            <a:pPr algn="just"/>
            <a:r>
              <a:rPr lang="en-IN" dirty="0"/>
              <a:t>Mantra today has successfully covered a niche for itself in the city of Mumbai. We have been receiving entries from outside the state of Maharashtra and this year Mantra has gone international with an entry from Ontario, Canada. Almost 70 colleges participated in 33 events under the category of performing Arts, Fine Arts, Literacy Arts and Movie making.</a:t>
            </a:r>
          </a:p>
          <a:p>
            <a:pPr algn="just"/>
            <a:r>
              <a:rPr lang="en-IN" dirty="0"/>
              <a:t>In the category of performing Arts, Dance, Fashion Show and Singing were a great hit with more entries this year for classical singing and classical dancing </a:t>
            </a:r>
            <a:r>
              <a:rPr lang="en-IN" dirty="0" err="1"/>
              <a:t>events.In</a:t>
            </a:r>
            <a:r>
              <a:rPr lang="en-IN" dirty="0"/>
              <a:t> the category of fine Arts there were   competitions like </a:t>
            </a:r>
            <a:r>
              <a:rPr lang="en-IN" dirty="0" err="1"/>
              <a:t>Mehendi</a:t>
            </a:r>
            <a:r>
              <a:rPr lang="en-IN" dirty="0"/>
              <a:t>, Rangoli ,Clay Modelling, Egg shell painting and many more that displayed the talents of many participating colleges</a:t>
            </a:r>
            <a:r>
              <a:rPr lang="en-IN" dirty="0" smtClean="0"/>
              <a:t>.</a:t>
            </a:r>
            <a:endParaRPr lang="en-IN" dirty="0"/>
          </a:p>
        </p:txBody>
      </p:sp>
    </p:spTree>
    <p:extLst>
      <p:ext uri="{BB962C8B-B14F-4D97-AF65-F5344CB8AC3E}">
        <p14:creationId xmlns:p14="http://schemas.microsoft.com/office/powerpoint/2010/main" val="12939293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just"/>
            <a:r>
              <a:rPr lang="en-IN" sz="3600" dirty="0"/>
              <a:t>An array of  competitions under  literacy Arts tested the IQ’s and the public speaking abilities of  many participating colleges.</a:t>
            </a:r>
          </a:p>
          <a:p>
            <a:pPr algn="just"/>
            <a:r>
              <a:rPr lang="en-IN" sz="3600" dirty="0"/>
              <a:t>Eminent personalities judged the events under various categories .Some of them were </a:t>
            </a:r>
            <a:r>
              <a:rPr lang="en-IN" sz="3600" dirty="0" err="1"/>
              <a:t>Mr.Anand</a:t>
            </a:r>
            <a:r>
              <a:rPr lang="en-IN" sz="3600" dirty="0"/>
              <a:t> Menon </a:t>
            </a:r>
            <a:r>
              <a:rPr lang="en-IN" sz="3600" dirty="0" err="1"/>
              <a:t>Mrs.</a:t>
            </a:r>
            <a:r>
              <a:rPr lang="en-IN" sz="3600" dirty="0"/>
              <a:t> </a:t>
            </a:r>
            <a:r>
              <a:rPr lang="en-IN" sz="3600" dirty="0" err="1"/>
              <a:t>Rekha</a:t>
            </a:r>
            <a:r>
              <a:rPr lang="en-IN" sz="3600" dirty="0"/>
              <a:t> </a:t>
            </a:r>
            <a:r>
              <a:rPr lang="en-IN" sz="3600" dirty="0" err="1"/>
              <a:t>Rao,Mrs</a:t>
            </a:r>
            <a:r>
              <a:rPr lang="en-IN" sz="3600" dirty="0"/>
              <a:t>. </a:t>
            </a:r>
            <a:r>
              <a:rPr lang="en-IN" sz="3600" dirty="0" err="1"/>
              <a:t>Sangeeta</a:t>
            </a:r>
            <a:r>
              <a:rPr lang="en-IN" sz="3600" dirty="0"/>
              <a:t> </a:t>
            </a:r>
            <a:r>
              <a:rPr lang="en-IN" sz="3600" dirty="0" err="1"/>
              <a:t>Sharma,Mr</a:t>
            </a:r>
            <a:r>
              <a:rPr lang="en-IN" sz="3600" dirty="0"/>
              <a:t>. </a:t>
            </a:r>
            <a:r>
              <a:rPr lang="en-IN" sz="3600" dirty="0" err="1"/>
              <a:t>Vaibhav</a:t>
            </a:r>
            <a:r>
              <a:rPr lang="en-IN" sz="3600" dirty="0"/>
              <a:t> ,</a:t>
            </a:r>
            <a:r>
              <a:rPr lang="en-IN" sz="3600" dirty="0" err="1"/>
              <a:t>Mr.Shyamal</a:t>
            </a:r>
            <a:r>
              <a:rPr lang="en-IN" sz="3600" dirty="0"/>
              <a:t> Das and experts in dance like </a:t>
            </a:r>
            <a:r>
              <a:rPr lang="en-IN" sz="3600" dirty="0" err="1"/>
              <a:t>Mr.Rajay</a:t>
            </a:r>
            <a:r>
              <a:rPr lang="en-IN" sz="3600" dirty="0"/>
              <a:t> </a:t>
            </a:r>
            <a:r>
              <a:rPr lang="en-IN" sz="3600" dirty="0" err="1"/>
              <a:t>Yashwant</a:t>
            </a:r>
            <a:r>
              <a:rPr lang="en-IN" sz="3600" dirty="0"/>
              <a:t>. </a:t>
            </a:r>
          </a:p>
          <a:p>
            <a:endParaRPr lang="en-IN" dirty="0"/>
          </a:p>
          <a:p>
            <a:endParaRPr lang="en-IN" dirty="0"/>
          </a:p>
        </p:txBody>
      </p:sp>
    </p:spTree>
    <p:extLst>
      <p:ext uri="{BB962C8B-B14F-4D97-AF65-F5344CB8AC3E}">
        <p14:creationId xmlns:p14="http://schemas.microsoft.com/office/powerpoint/2010/main" val="9165976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324600"/>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just"/>
            <a:r>
              <a:rPr lang="en-IN" dirty="0" smtClean="0"/>
              <a:t>There </a:t>
            </a:r>
            <a:r>
              <a:rPr lang="en-IN" dirty="0"/>
              <a:t>were also events related to movies were </a:t>
            </a:r>
            <a:r>
              <a:rPr lang="en-IN" dirty="0" err="1"/>
              <a:t>Mr.</a:t>
            </a:r>
            <a:r>
              <a:rPr lang="en-IN" dirty="0"/>
              <a:t> Kane Lew a resource person of photography was present .He undertook a Workshop on Photography in which 44 students participated. Lights camera action was the event were Short Film Making competition  saw 31 entries across categories like social theme comedy and crime/ thriller. There were entries from Chennai, Bangalore, Hyderabad Trivandrum, Bhopal, Jodhpur and Indore from within the country and 1 from Canada and 1 from </a:t>
            </a:r>
            <a:r>
              <a:rPr lang="en-IN" dirty="0" err="1"/>
              <a:t>Mussorie</a:t>
            </a:r>
            <a:r>
              <a:rPr lang="en-IN" dirty="0"/>
              <a:t> USA, thus making Mantra 2013 -14 go international this year. The quality of the short films were truly exemplary and awards were given away.                                  </a:t>
            </a:r>
          </a:p>
          <a:p>
            <a:pPr algn="just"/>
            <a:endParaRPr lang="en-IN" dirty="0"/>
          </a:p>
        </p:txBody>
      </p:sp>
    </p:spTree>
    <p:extLst>
      <p:ext uri="{BB962C8B-B14F-4D97-AF65-F5344CB8AC3E}">
        <p14:creationId xmlns:p14="http://schemas.microsoft.com/office/powerpoint/2010/main" val="824100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style>
          <a:lnRef idx="2">
            <a:schemeClr val="accent1"/>
          </a:lnRef>
          <a:fillRef idx="1">
            <a:schemeClr val="lt1"/>
          </a:fillRef>
          <a:effectRef idx="0">
            <a:schemeClr val="accent1"/>
          </a:effectRef>
          <a:fontRef idx="minor">
            <a:schemeClr val="dk1"/>
          </a:fontRef>
        </p:style>
        <p:txBody>
          <a:bodyPr>
            <a:normAutofit fontScale="92500"/>
          </a:bodyPr>
          <a:lstStyle/>
          <a:p>
            <a:pPr algn="just"/>
            <a:r>
              <a:rPr lang="en-IN" dirty="0"/>
              <a:t>Days and weeks of meticulous planning has gone into organizing this cultural </a:t>
            </a:r>
            <a:r>
              <a:rPr lang="en-IN" dirty="0" err="1"/>
              <a:t>extravanga</a:t>
            </a:r>
            <a:r>
              <a:rPr lang="en-IN" dirty="0"/>
              <a:t> . The students played a major role right from the  preparatory  </a:t>
            </a:r>
            <a:r>
              <a:rPr lang="en-IN" dirty="0" err="1"/>
              <a:t>stage.The</a:t>
            </a:r>
            <a:r>
              <a:rPr lang="en-IN" dirty="0"/>
              <a:t> theme of ‘peace’ was adopted in almost every competition including the Fashion Show and Poster making.</a:t>
            </a:r>
          </a:p>
          <a:p>
            <a:pPr algn="just"/>
            <a:r>
              <a:rPr lang="en-IN" dirty="0"/>
              <a:t>This  time   Mantra  received a good sponsorship amount with the help of student volunteers from Hindustan Petroleum, Bharat Petroleum, Bank Of Maharashtra ,NIIT. Ashok Enterprises and from the stalls put up by students. </a:t>
            </a:r>
          </a:p>
          <a:p>
            <a:pPr algn="just"/>
            <a:endParaRPr lang="en-IN" dirty="0"/>
          </a:p>
        </p:txBody>
      </p:sp>
    </p:spTree>
    <p:extLst>
      <p:ext uri="{BB962C8B-B14F-4D97-AF65-F5344CB8AC3E}">
        <p14:creationId xmlns:p14="http://schemas.microsoft.com/office/powerpoint/2010/main" val="521223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304800"/>
            <a:ext cx="8458200" cy="5897562"/>
          </a:xfrm>
        </p:spPr>
      </p:pic>
    </p:spTree>
    <p:extLst>
      <p:ext uri="{BB962C8B-B14F-4D97-AF65-F5344CB8AC3E}">
        <p14:creationId xmlns:p14="http://schemas.microsoft.com/office/powerpoint/2010/main" val="3659408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304800"/>
            <a:ext cx="7696200" cy="6096000"/>
          </a:xfrm>
        </p:spPr>
      </p:pic>
    </p:spTree>
    <p:extLst>
      <p:ext uri="{BB962C8B-B14F-4D97-AF65-F5344CB8AC3E}">
        <p14:creationId xmlns:p14="http://schemas.microsoft.com/office/powerpoint/2010/main" val="459910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228600"/>
            <a:ext cx="8153400" cy="6172200"/>
          </a:xfrm>
        </p:spPr>
      </p:pic>
    </p:spTree>
    <p:extLst>
      <p:ext uri="{BB962C8B-B14F-4D97-AF65-F5344CB8AC3E}">
        <p14:creationId xmlns:p14="http://schemas.microsoft.com/office/powerpoint/2010/main" val="1322463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304800"/>
            <a:ext cx="8229600" cy="6096000"/>
          </a:xfrm>
        </p:spPr>
      </p:pic>
    </p:spTree>
    <p:extLst>
      <p:ext uri="{BB962C8B-B14F-4D97-AF65-F5344CB8AC3E}">
        <p14:creationId xmlns:p14="http://schemas.microsoft.com/office/powerpoint/2010/main" val="18019443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TotalTime>
  <Words>1401</Words>
  <Application>Microsoft Office PowerPoint</Application>
  <PresentationFormat>On-screen Show (4:3)</PresentationFormat>
  <Paragraphs>27</Paragraphs>
  <Slides>57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Andalus</vt:lpstr>
      <vt:lpstr>Arial</vt:lpstr>
      <vt:lpstr>Baskerville Old Face</vt:lpstr>
      <vt:lpstr>Calibri</vt:lpstr>
      <vt:lpstr>Office Theme</vt:lpstr>
      <vt:lpstr>NES Ratnam College of Arts, Science and Commerce, Bhandup(west),Mumbai Mantra : The Annual Intercollegiate Fest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Madam</cp:lastModifiedBy>
  <cp:revision>9</cp:revision>
  <dcterms:created xsi:type="dcterms:W3CDTF">2019-12-14T10:32:55Z</dcterms:created>
  <dcterms:modified xsi:type="dcterms:W3CDTF">2023-02-03T15:32:09Z</dcterms:modified>
</cp:coreProperties>
</file>